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5"/>
  </p:notesMasterIdLst>
  <p:handoutMasterIdLst>
    <p:handoutMasterId r:id="rId26"/>
  </p:handoutMasterIdLst>
  <p:sldIdLst>
    <p:sldId id="327" r:id="rId2"/>
    <p:sldId id="257" r:id="rId3"/>
    <p:sldId id="323" r:id="rId4"/>
    <p:sldId id="302" r:id="rId5"/>
    <p:sldId id="303" r:id="rId6"/>
    <p:sldId id="305" r:id="rId7"/>
    <p:sldId id="306" r:id="rId8"/>
    <p:sldId id="324" r:id="rId9"/>
    <p:sldId id="325" r:id="rId10"/>
    <p:sldId id="308" r:id="rId11"/>
    <p:sldId id="309" r:id="rId12"/>
    <p:sldId id="310" r:id="rId13"/>
    <p:sldId id="326" r:id="rId14"/>
    <p:sldId id="284" r:id="rId15"/>
    <p:sldId id="328" r:id="rId16"/>
    <p:sldId id="318" r:id="rId17"/>
    <p:sldId id="329" r:id="rId18"/>
    <p:sldId id="314" r:id="rId19"/>
    <p:sldId id="330" r:id="rId20"/>
    <p:sldId id="331" r:id="rId21"/>
    <p:sldId id="316" r:id="rId22"/>
    <p:sldId id="319" r:id="rId23"/>
    <p:sldId id="332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A3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950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A76BF-B457-4B90-B4B3-43571E4EF264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F3735-F73B-4968-8B62-FABC5035B9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9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0FBA4-54CB-4F47-9E60-9948E678D92F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03070-B50B-42CE-9BA3-9B35B4762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59A172-75F6-434C-AE3F-37C4A5FC0DB6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87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965" y="1294805"/>
            <a:ext cx="6486071" cy="3153668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1432" tIns="45716" rIns="91432" bIns="45716">
            <a:normAutofit/>
          </a:bodyPr>
          <a:lstStyle/>
          <a:p>
            <a:pPr>
              <a:spcBef>
                <a:spcPts val="1999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320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rtlCol="0">
            <a:noAutofit/>
          </a:bodyPr>
          <a:lstStyle>
            <a:lvl1pPr marL="0" indent="0" algn="ctr" defTabSz="914318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3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318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EE7F9238-7CF9-4D66-ACB5-63D2F54409FD}" type="datetime1">
              <a:rPr lang="en-US" smtClean="0"/>
              <a:pPr/>
              <a:t>2/7/17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D6526DEF-9BC9-40BE-B74F-E28A2F641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4079545" cy="1162050"/>
          </a:xfrm>
        </p:spPr>
        <p:txBody>
          <a:bodyPr/>
          <a:lstStyle>
            <a:lvl1pPr algn="ctr">
              <a:defRPr sz="36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Times New Roman"/>
                <a:cs typeface="Times New Roman"/>
              </a:defRPr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318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3824469C-5163-4600-A731-67FB52258E34}" type="datetimeFigureOut">
              <a:rPr lang="es-ES" smtClean="0"/>
              <a:pPr>
                <a:defRPr/>
              </a:pPr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A41C63B0-3153-442D-A83E-0B5819A035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A5457-0373-45C8-814E-87CD84CDA9AB}" type="datetimeFigureOut">
              <a:rPr lang="es-ES" smtClean="0"/>
              <a:pPr>
                <a:defRPr/>
              </a:pPr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5339-612C-4F7E-A37E-E7A89D5E33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9C15A8-4656-42BA-8E1A-D3EEC29A4ADB}" type="datetime1">
              <a:rPr lang="es-E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3C1E60-DCEE-48DD-8EC3-A6006513C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836001-8BCB-4B1F-B4C2-EDAD6EAC87E0}" type="datetime1">
              <a:rPr lang="en-US" smtClean="0"/>
              <a:pPr/>
              <a:t>2/7/17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EAC567-5787-4E79-A2D4-5DF11999A68E}" type="slidenum">
              <a:rPr lang="en-US" smtClean="0"/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668DA5C-ABAF-42A1-8492-7DCC93EE0275}" type="datetime1">
              <a:rPr lang="es-E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EAB6A0-F304-49B3-BA88-E697742BE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AAF5-5828-4D8A-ACEA-12775DBB7DA2}" type="datetimeFigureOut">
              <a:rPr lang="es-ES" smtClean="0"/>
              <a:pPr>
                <a:defRPr/>
              </a:pPr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2EBF2-B206-41F6-A906-CB58DE1A53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CAA2F-0D03-4602-B920-BDE334341347}" type="datetimeFigureOut">
              <a:rPr lang="es-ES" smtClean="0"/>
              <a:pPr>
                <a:defRPr/>
              </a:pPr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B527F-642E-4BC7-B0AA-EB5BCA0D75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4A42A-EDED-4D5B-AE0E-121C67E399C0}" type="datetimeFigureOut">
              <a:rPr lang="es-ES" smtClean="0"/>
              <a:pPr>
                <a:defRPr/>
              </a:pPr>
              <a:t>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51B24-1E6D-46B0-8696-A7DB56310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D2C8D-2067-46A6-97E9-326313AC673C}" type="datetimeFigureOut">
              <a:rPr lang="es-ES" smtClean="0"/>
              <a:pPr>
                <a:defRPr/>
              </a:pPr>
              <a:t>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67036-1329-4292-A8F1-4C56F13FF9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81FC8-C5DB-4118-BE88-2A3E6CE74313}" type="datetimeFigureOut">
              <a:rPr lang="es-ES" smtClean="0"/>
              <a:pPr>
                <a:defRPr/>
              </a:pPr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7595" y="4114800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6127B-E756-44C7-908F-643E641BF2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8822" y="108645"/>
            <a:ext cx="8043333" cy="133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8822" y="1599903"/>
            <a:ext cx="8043333" cy="434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6" descr="wiley_log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6250" y="6247805"/>
            <a:ext cx="361345" cy="48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wiley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248400"/>
            <a:ext cx="361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838200" y="6248400"/>
            <a:ext cx="696115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Times New Roman"/>
                <a:cs typeface="Times New Roman"/>
              </a:rPr>
              <a:t>PowerPoint Presentation for Dennis, Wixom, &amp; Tegarden </a:t>
            </a:r>
            <a:r>
              <a:rPr lang="en-US" sz="1100" i="1" dirty="0">
                <a:latin typeface="Times New Roman"/>
                <a:cs typeface="Times New Roman"/>
              </a:rPr>
              <a:t>Systems Analysis and Design with UML,</a:t>
            </a:r>
            <a:r>
              <a:rPr lang="en-US" sz="1100" i="1" dirty="0" smtClean="0">
                <a:latin typeface="Times New Roman"/>
                <a:cs typeface="Times New Roman"/>
              </a:rPr>
              <a:t> 5th </a:t>
            </a:r>
            <a:r>
              <a:rPr lang="en-US" sz="1100" i="1" dirty="0">
                <a:latin typeface="Times New Roman"/>
                <a:cs typeface="Times New Roman"/>
              </a:rPr>
              <a:t>Edition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Times New Roman"/>
                <a:cs typeface="Times New Roman"/>
              </a:rPr>
              <a:t>Copyright © </a:t>
            </a:r>
            <a:r>
              <a:rPr lang="en-US" sz="1000" dirty="0" smtClean="0">
                <a:latin typeface="Times New Roman"/>
                <a:cs typeface="Times New Roman"/>
              </a:rPr>
              <a:t>2015 </a:t>
            </a:r>
            <a:r>
              <a:rPr lang="en-US" sz="1000" dirty="0">
                <a:latin typeface="Times New Roman"/>
                <a:cs typeface="Times New Roman"/>
              </a:rPr>
              <a:t>John Wiley &amp; Sons,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Times New Roman"/>
          <a:ea typeface="ＭＳ Ｐゴシック" pitchFamily="-107" charset="-128"/>
          <a:cs typeface="Times New Roman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5pPr>
      <a:lvl6pPr marL="457159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14318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37147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82863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8375" indent="-348375" algn="l" rtl="0" eaLnBrk="1" fontAlgn="base" hangingPunct="1">
        <a:spcBef>
          <a:spcPts val="1999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1pPr>
      <a:lvl2pPr marL="684737" indent="-336362" algn="l" rtl="0" eaLnBrk="1" fontAlgn="base" hangingPunct="1">
        <a:spcBef>
          <a:spcPts val="60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2pPr>
      <a:lvl3pPr marL="967041" indent="-282304" algn="l" rtl="0" eaLnBrk="1" fontAlgn="base" hangingPunct="1">
        <a:spcBef>
          <a:spcPts val="60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3pPr>
      <a:lvl4pPr marL="1262860" indent="-294317" algn="l" rtl="0" eaLnBrk="1" fontAlgn="base" hangingPunct="1">
        <a:spcBef>
          <a:spcPts val="60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4pPr>
      <a:lvl5pPr marL="1545164" indent="-282304" algn="l" rtl="0" eaLnBrk="1" fontAlgn="base" hangingPunct="1">
        <a:spcBef>
          <a:spcPts val="60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1828800" y="1600200"/>
            <a:ext cx="5562600" cy="1685926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5: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  <a:endParaRPr lang="en-US" dirty="0">
              <a:latin typeface="Times New Roman" panose="02020603050405020304" pitchFamily="18" charset="0"/>
              <a:ea typeface="ＭＳ Ｐゴシック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34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11055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CRC Cards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48822" y="1295400"/>
            <a:ext cx="8043333" cy="480059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cards used to document the responsibilities and collaborations of a class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Knowing—what a class must know manifested as attributes</a:t>
            </a:r>
          </a:p>
          <a:p>
            <a:pPr lvl="1" eaLnBrk="1" hangingPunct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Doing—what a class must do manifested later as operations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Objects working together to service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request: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Requestor (client)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Responder (server)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Bound by a contract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958155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Front-Side of a CRC Card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0417" t="27870" r="30000" b="42248"/>
          <a:stretch/>
        </p:blipFill>
        <p:spPr>
          <a:xfrm>
            <a:off x="548822" y="1219200"/>
            <a:ext cx="8318070" cy="4516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79302" y="152400"/>
            <a:ext cx="8043333" cy="835522"/>
          </a:xfrm>
        </p:spPr>
        <p:txBody>
          <a:bodyPr/>
          <a:lstStyle/>
          <a:p>
            <a:pPr eaLnBrk="1" hangingPunct="1"/>
            <a:r>
              <a:rPr lang="en-US" dirty="0" smtClean="0"/>
              <a:t>Back-Side of a CRC Card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0417" t="59302" r="29999" b="9690"/>
          <a:stretch/>
        </p:blipFill>
        <p:spPr>
          <a:xfrm>
            <a:off x="472622" y="1200151"/>
            <a:ext cx="8366578" cy="4713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958155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CRC Cards &amp; Role-Playing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295400"/>
            <a:ext cx="8043333" cy="495299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exercise to help discover additional objects, attributes, relationships &amp; operations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members perform roles associated with the actors and objects previously identified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 activity diagrams to run through the steps in a scenario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an important use-case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 roles based on actors and objects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 members perform each step in the scenario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Discover and fix problems until a successful conclusion is reached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 for remaining use-cases</a:t>
            </a:r>
          </a:p>
          <a:p>
            <a:pPr lvl="1">
              <a:spcBef>
                <a:spcPts val="600"/>
              </a:spcBef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2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03435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Diagrams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295401"/>
            <a:ext cx="8043333" cy="46487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static model that shows classes and their relationships to one another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Objects within the system (a person, place or thing)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Stores and manages information in the system and contains:</a:t>
            </a:r>
          </a:p>
          <a:p>
            <a:pPr lvl="3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Attributes—characteristics of the class</a:t>
            </a:r>
          </a:p>
          <a:p>
            <a:pPr lvl="3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Operations—activities the class can perform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Relationships—the associations between classes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Depicted as lines between classes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Multiplicity indicates how many of one object is/are associated with other objects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805755"/>
          </a:xfrm>
        </p:spPr>
        <p:txBody>
          <a:bodyPr/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110" y="914400"/>
            <a:ext cx="8043333" cy="5334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a class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Person: last name, first name, address, etc.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can be derived</a:t>
            </a:r>
          </a:p>
          <a:p>
            <a:pPr lvl="2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Preceded with a slash (/) </a:t>
            </a:r>
          </a:p>
          <a:p>
            <a:pPr lvl="2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e.g., age is derived from date of birth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Visibility of an attribute: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Restricts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to ensure consistency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attributes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(+):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visible to all classes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attributes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(-):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visible only to an instance of the class in which they are defined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Protected attributes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(#):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visible only to an instance of the class in which they are defined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its descendants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4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958155"/>
          </a:xfrm>
        </p:spPr>
        <p:txBody>
          <a:bodyPr/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48822" y="1075944"/>
            <a:ext cx="8043333" cy="434429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operations are not shown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or delete an instance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or set a value</a:t>
            </a:r>
          </a:p>
          <a:p>
            <a:pPr eaLnBrk="1" hangingPunct="1">
              <a:spcBef>
                <a:spcPts val="6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operations: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Constructor—creates an object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Query—makes information about the state of an object available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Update—changes values of some or all of an object’s attributes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Destructor—deletes or removes an object</a:t>
            </a:r>
          </a:p>
          <a:p>
            <a:pPr eaLnBrk="1" hangingPunct="1">
              <a:spcBef>
                <a:spcPts val="600"/>
              </a:spcBef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110555"/>
          </a:xfrm>
        </p:spPr>
        <p:txBody>
          <a:bodyPr/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1" y="1295400"/>
            <a:ext cx="8043333" cy="434429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Denotes associations between classes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Depicted with a line labeled with the name of the relationship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be directional (depicted with a triangle; e.g., a patient schedules an appointment)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may be related to themselves (e.g., employees and managers who may be members of the same class)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Multiplicity indicates how many of one class are related to another class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58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Multiplicities</a:t>
            </a:r>
          </a:p>
        </p:txBody>
      </p:sp>
      <p:grpSp>
        <p:nvGrpSpPr>
          <p:cNvPr id="27651" name="Group 6"/>
          <p:cNvGrpSpPr>
            <a:grpSpLocks/>
          </p:cNvGrpSpPr>
          <p:nvPr/>
        </p:nvGrpSpPr>
        <p:grpSpPr bwMode="auto">
          <a:xfrm>
            <a:off x="1143000" y="1752600"/>
            <a:ext cx="1447800" cy="914400"/>
            <a:chOff x="914400" y="2209800"/>
            <a:chExt cx="1447800" cy="914400"/>
          </a:xfrm>
        </p:grpSpPr>
        <p:sp>
          <p:nvSpPr>
            <p:cNvPr id="4" name="Rectangle 3"/>
            <p:cNvSpPr/>
            <p:nvPr/>
          </p:nvSpPr>
          <p:spPr>
            <a:xfrm>
              <a:off x="914400" y="2209800"/>
              <a:ext cx="14478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914400" y="2514600"/>
              <a:ext cx="14478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14400" y="2819400"/>
              <a:ext cx="14478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652" name="Group 7"/>
          <p:cNvGrpSpPr>
            <a:grpSpLocks/>
          </p:cNvGrpSpPr>
          <p:nvPr/>
        </p:nvGrpSpPr>
        <p:grpSpPr bwMode="auto">
          <a:xfrm>
            <a:off x="4114800" y="1752600"/>
            <a:ext cx="1371600" cy="914400"/>
            <a:chOff x="914400" y="2209800"/>
            <a:chExt cx="1371600" cy="914400"/>
          </a:xfrm>
        </p:grpSpPr>
        <p:sp>
          <p:nvSpPr>
            <p:cNvPr id="9" name="Rectangle 8"/>
            <p:cNvSpPr/>
            <p:nvPr/>
          </p:nvSpPr>
          <p:spPr>
            <a:xfrm>
              <a:off x="914400" y="2209800"/>
              <a:ext cx="1371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Boss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14400" y="2514600"/>
              <a:ext cx="1371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0" y="2819400"/>
              <a:ext cx="1371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653" name="Group 11"/>
          <p:cNvGrpSpPr>
            <a:grpSpLocks/>
          </p:cNvGrpSpPr>
          <p:nvPr/>
        </p:nvGrpSpPr>
        <p:grpSpPr bwMode="auto">
          <a:xfrm>
            <a:off x="1143000" y="3200400"/>
            <a:ext cx="1371600" cy="914400"/>
            <a:chOff x="914400" y="2209800"/>
            <a:chExt cx="1371600" cy="914400"/>
          </a:xfrm>
        </p:grpSpPr>
        <p:sp>
          <p:nvSpPr>
            <p:cNvPr id="13" name="Rectangle 12"/>
            <p:cNvSpPr/>
            <p:nvPr/>
          </p:nvSpPr>
          <p:spPr>
            <a:xfrm>
              <a:off x="914400" y="2209800"/>
              <a:ext cx="1371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Employee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2514600"/>
              <a:ext cx="1371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14400" y="2819400"/>
              <a:ext cx="1371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654" name="Group 15"/>
          <p:cNvGrpSpPr>
            <a:grpSpLocks/>
          </p:cNvGrpSpPr>
          <p:nvPr/>
        </p:nvGrpSpPr>
        <p:grpSpPr bwMode="auto">
          <a:xfrm>
            <a:off x="4114800" y="3200400"/>
            <a:ext cx="1371600" cy="914400"/>
            <a:chOff x="914400" y="2209800"/>
            <a:chExt cx="1371600" cy="914400"/>
          </a:xfrm>
        </p:grpSpPr>
        <p:sp>
          <p:nvSpPr>
            <p:cNvPr id="17" name="Rectangle 16"/>
            <p:cNvSpPr/>
            <p:nvPr/>
          </p:nvSpPr>
          <p:spPr>
            <a:xfrm>
              <a:off x="914400" y="2209800"/>
              <a:ext cx="1371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Child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14400" y="2514600"/>
              <a:ext cx="1371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4400" y="2819400"/>
              <a:ext cx="1371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655" name="Group 19"/>
          <p:cNvGrpSpPr>
            <a:grpSpLocks/>
          </p:cNvGrpSpPr>
          <p:nvPr/>
        </p:nvGrpSpPr>
        <p:grpSpPr bwMode="auto">
          <a:xfrm>
            <a:off x="1143000" y="4648200"/>
            <a:ext cx="1371600" cy="914400"/>
            <a:chOff x="914400" y="2209800"/>
            <a:chExt cx="1371600" cy="914400"/>
          </a:xfrm>
        </p:grpSpPr>
        <p:sp>
          <p:nvSpPr>
            <p:cNvPr id="21" name="Rectangle 20"/>
            <p:cNvSpPr/>
            <p:nvPr/>
          </p:nvSpPr>
          <p:spPr>
            <a:xfrm>
              <a:off x="914400" y="2209800"/>
              <a:ext cx="1371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Boss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914400" y="2514600"/>
              <a:ext cx="1371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14400" y="2819400"/>
              <a:ext cx="1371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656" name="Group 23"/>
          <p:cNvGrpSpPr>
            <a:grpSpLocks/>
          </p:cNvGrpSpPr>
          <p:nvPr/>
        </p:nvGrpSpPr>
        <p:grpSpPr bwMode="auto">
          <a:xfrm>
            <a:off x="4114800" y="4648200"/>
            <a:ext cx="1371600" cy="914400"/>
            <a:chOff x="914400" y="2209800"/>
            <a:chExt cx="1371600" cy="914400"/>
          </a:xfrm>
        </p:grpSpPr>
        <p:sp>
          <p:nvSpPr>
            <p:cNvPr id="25" name="Rectangle 24"/>
            <p:cNvSpPr/>
            <p:nvPr/>
          </p:nvSpPr>
          <p:spPr>
            <a:xfrm>
              <a:off x="914400" y="2209800"/>
              <a:ext cx="1371600" cy="304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Employee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14400" y="2514600"/>
              <a:ext cx="1371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14400" y="2819400"/>
              <a:ext cx="1371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9" name="Straight Connector 28"/>
          <p:cNvCxnSpPr>
            <a:endCxn id="10" idx="1"/>
          </p:cNvCxnSpPr>
          <p:nvPr/>
        </p:nvCxnSpPr>
        <p:spPr>
          <a:xfrm>
            <a:off x="2590800" y="2209800"/>
            <a:ext cx="152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8" name="TextBox 31"/>
          <p:cNvSpPr txBox="1">
            <a:spLocks noChangeArrowheads="1"/>
          </p:cNvSpPr>
          <p:nvPr/>
        </p:nvSpPr>
        <p:spPr bwMode="auto">
          <a:xfrm>
            <a:off x="2514600" y="220980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7659" name="TextBox 32"/>
          <p:cNvSpPr txBox="1">
            <a:spLocks noChangeArrowheads="1"/>
          </p:cNvSpPr>
          <p:nvPr/>
        </p:nvSpPr>
        <p:spPr bwMode="auto">
          <a:xfrm>
            <a:off x="3810000" y="220980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2514600" y="3657600"/>
            <a:ext cx="1600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TextBox 34"/>
          <p:cNvSpPr txBox="1">
            <a:spLocks noChangeArrowheads="1"/>
          </p:cNvSpPr>
          <p:nvPr/>
        </p:nvSpPr>
        <p:spPr bwMode="auto">
          <a:xfrm>
            <a:off x="2514600" y="365760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7662" name="TextBox 35"/>
          <p:cNvSpPr txBox="1">
            <a:spLocks noChangeArrowheads="1"/>
          </p:cNvSpPr>
          <p:nvPr/>
        </p:nvSpPr>
        <p:spPr bwMode="auto">
          <a:xfrm>
            <a:off x="3581400" y="365760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0..*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2514600" y="5105400"/>
            <a:ext cx="16002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4" name="TextBox 37"/>
          <p:cNvSpPr txBox="1">
            <a:spLocks noChangeArrowheads="1"/>
          </p:cNvSpPr>
          <p:nvPr/>
        </p:nvSpPr>
        <p:spPr bwMode="auto">
          <a:xfrm>
            <a:off x="2514600" y="510540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7665" name="TextBox 38"/>
          <p:cNvSpPr txBox="1">
            <a:spLocks noChangeArrowheads="1"/>
          </p:cNvSpPr>
          <p:nvPr/>
        </p:nvSpPr>
        <p:spPr bwMode="auto">
          <a:xfrm>
            <a:off x="3581400" y="5105400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1..*</a:t>
            </a:r>
          </a:p>
        </p:txBody>
      </p:sp>
      <p:sp>
        <p:nvSpPr>
          <p:cNvPr id="27666" name="TextBox 41"/>
          <p:cNvSpPr txBox="1">
            <a:spLocks noChangeArrowheads="1"/>
          </p:cNvSpPr>
          <p:nvPr/>
        </p:nvSpPr>
        <p:spPr bwMode="auto">
          <a:xfrm>
            <a:off x="5715000" y="1743075"/>
            <a:ext cx="2667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Exactly one:</a:t>
            </a:r>
          </a:p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 department has one and only one boss</a:t>
            </a:r>
          </a:p>
        </p:txBody>
      </p:sp>
      <p:sp>
        <p:nvSpPr>
          <p:cNvPr id="27667" name="TextBox 42"/>
          <p:cNvSpPr txBox="1">
            <a:spLocks noChangeArrowheads="1"/>
          </p:cNvSpPr>
          <p:nvPr/>
        </p:nvSpPr>
        <p:spPr bwMode="auto">
          <a:xfrm>
            <a:off x="5715000" y="3190875"/>
            <a:ext cx="2667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or more:</a:t>
            </a:r>
          </a:p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employee has zero to many children</a:t>
            </a:r>
          </a:p>
        </p:txBody>
      </p:sp>
      <p:sp>
        <p:nvSpPr>
          <p:cNvPr id="27668" name="TextBox 43"/>
          <p:cNvSpPr txBox="1">
            <a:spLocks noChangeArrowheads="1"/>
          </p:cNvSpPr>
          <p:nvPr/>
        </p:nvSpPr>
        <p:spPr bwMode="auto">
          <a:xfrm>
            <a:off x="5715000" y="4638675"/>
            <a:ext cx="2667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One or more:</a:t>
            </a:r>
          </a:p>
          <a:p>
            <a:pPr eaLnBrk="1" hangingPunct="1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 boss is responsible for one or more employees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Classes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 many-to-many relationships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when attributes about the relationship between two classes needs to be recorded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related to courses; a Grade class provides an attribute to describe this relationship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Illnesses are related to symptoms; a Treatment class provides an attribute to describe this relationship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06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rules and style guidelines for creating CRC cards, class diagrams, and object diagrams.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processes used to create CRC cards, class diagrams, and object diagrams.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create CRC cards, class diagrams, and object diagrams.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relationship among structural models.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relationship between structural and functional models.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 &amp; Aggregation Associations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 denotes inheritance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and operations of the superclass are valid for the sub-class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Depicted as a solid line with a hollow arrow pointing at the superclass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Aggregation denotes a logical “a-part-of” relationship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denotes a physical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“a-part-of” relationship</a:t>
            </a:r>
          </a:p>
        </p:txBody>
      </p:sp>
    </p:spTree>
    <p:extLst>
      <p:ext uri="{BB962C8B-B14F-4D97-AF65-F5344CB8AC3E}">
        <p14:creationId xmlns:p14="http://schemas.microsoft.com/office/powerpoint/2010/main" val="40724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1219200"/>
            <a:ext cx="6781800" cy="4953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Title 2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11055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Class Diagram</a:t>
            </a:r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2209799" y="457201"/>
            <a:ext cx="4724401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Simplifying Class Diagrams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Fully populated class diagrams of real-world system can be difficult to understand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ways of simplifying class diagrams: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only concrete classes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view mechanism shows a subset of classes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Packages show aggregations of classes (or any elements in UML)</a:t>
            </a:r>
          </a:p>
          <a:p>
            <a:pPr eaLnBrk="1" hangingPunct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diagrams with instantiated classes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instead of a Doctor class, create an actual doctor, say Dr. Smith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values into each attribute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to discover additional attributes, relationships and/or operations or those that are misplaced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14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40000"/>
                <a:satMod val="400000"/>
              </a:schemeClr>
              <a:schemeClr val="bg2">
                <a:tint val="10000"/>
                <a:satMod val="20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43333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models represent system behavior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models represent system objects and their relationships: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2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Models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Drawn using an iterative process</a:t>
            </a:r>
          </a:p>
          <a:p>
            <a:pPr lvl="1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drawn in a conceptual, business-centric way</a:t>
            </a:r>
          </a:p>
          <a:p>
            <a:pPr lvl="1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refined in a technology-centric way describing the actual databases and files</a:t>
            </a:r>
          </a:p>
          <a:p>
            <a:pPr lvl="1" eaLnBrk="1" hangingPunct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and more detail is added in each iteration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vocabulary for analysts &amp; users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effective communication between analysts &amp; users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Models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588" eaLnBrk="1" hangingPunct="1">
              <a:buFont typeface="Arial" charset="0"/>
              <a:buNone/>
              <a:defRPr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goal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to discover the key data contained in the problem domain and to build a structural model of the objects</a:t>
            </a:r>
          </a:p>
          <a:p>
            <a:pPr eaLnBrk="1" hangingPunct="1">
              <a:defRPr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838200" y="3821113"/>
            <a:ext cx="2971800" cy="1905000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loud 6"/>
          <p:cNvSpPr/>
          <p:nvPr/>
        </p:nvSpPr>
        <p:spPr>
          <a:xfrm>
            <a:off x="5715000" y="3744913"/>
            <a:ext cx="2590800" cy="167640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2438400" y="3440113"/>
            <a:ext cx="4267200" cy="914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1449388" y="5726113"/>
            <a:ext cx="19415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Problem Domain</a:t>
            </a:r>
          </a:p>
        </p:txBody>
      </p:sp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6172200" y="5421313"/>
            <a:ext cx="19415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Solution Domain</a:t>
            </a:r>
          </a:p>
        </p:txBody>
      </p:sp>
      <p:sp>
        <p:nvSpPr>
          <p:cNvPr id="11" name="Cube 10"/>
          <p:cNvSpPr/>
          <p:nvPr/>
        </p:nvSpPr>
        <p:spPr>
          <a:xfrm>
            <a:off x="2362200" y="4811713"/>
            <a:ext cx="3810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02113"/>
            <a:ext cx="4841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86200" y="3600450"/>
            <a:ext cx="1600118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</a:t>
            </a:r>
          </a:p>
          <a:p>
            <a:pPr>
              <a:defRPr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</a:p>
        </p:txBody>
      </p:sp>
      <p:pic>
        <p:nvPicPr>
          <p:cNvPr id="14348" name="Picture 13" descr="Slide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95800"/>
            <a:ext cx="68738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9" name="Picture 14" descr="Slide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14800"/>
            <a:ext cx="6365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Classes, Attributes, &amp; Operations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50292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</a:p>
          <a:p>
            <a:pPr marL="463550" lvl="1" indent="-6350" eaLnBrk="1" hangingPunct="1">
              <a:buFont typeface="Arial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Templates for instances of people, places, or things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</a:p>
          <a:p>
            <a:pPr marL="463550" lvl="1" indent="-6350" eaLnBrk="1" hangingPunct="1">
              <a:buFont typeface="Arial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 that describe the state of an instance of a class (an object)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</a:p>
          <a:p>
            <a:pPr marL="463550" lvl="1" indent="-6350" eaLnBrk="1" hangingPunct="1">
              <a:buFont typeface="Arial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Actions or functions that a class can perform</a:t>
            </a:r>
          </a:p>
        </p:txBody>
      </p:sp>
      <p:pic>
        <p:nvPicPr>
          <p:cNvPr id="5" name="Picture 4" descr="Slid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505075"/>
            <a:ext cx="1838325" cy="1762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ight Arrow 12"/>
          <p:cNvSpPr/>
          <p:nvPr/>
        </p:nvSpPr>
        <p:spPr>
          <a:xfrm rot="9026322">
            <a:off x="2757488" y="2093913"/>
            <a:ext cx="838200" cy="2286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11426290">
            <a:off x="2824163" y="3063875"/>
            <a:ext cx="685800" cy="2286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2941288">
            <a:off x="2894013" y="4292600"/>
            <a:ext cx="685800" cy="228600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034355"/>
          </a:xfrm>
        </p:spPr>
        <p:txBody>
          <a:bodyPr/>
          <a:lstStyle/>
          <a:p>
            <a:pPr eaLnBrk="1" hangingPunct="1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1" y="1219200"/>
            <a:ext cx="8043333" cy="464849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how classes relate to one another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basic types in UML</a:t>
            </a:r>
          </a:p>
          <a:p>
            <a:pPr marL="971550" lvl="1" indent="-514350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</a:t>
            </a:r>
          </a:p>
          <a:p>
            <a:pPr marL="1253854" lvl="2" indent="-51435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Enables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attributes and operations</a:t>
            </a:r>
          </a:p>
          <a:p>
            <a:pPr marL="1253854" lvl="2" indent="-51435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 relationships that are “a-kind-of”</a:t>
            </a:r>
          </a:p>
          <a:p>
            <a:pPr marL="971550" lvl="1" indent="-514350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Aggregation</a:t>
            </a:r>
          </a:p>
          <a:p>
            <a:pPr marL="1253854" lvl="2" indent="-5143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Relates parts to wholes or assemblies</a:t>
            </a:r>
          </a:p>
          <a:p>
            <a:pPr marL="1253854" lvl="2" indent="-51435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 relationships that are “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a-part-of” or “has-parts” </a:t>
            </a:r>
          </a:p>
          <a:p>
            <a:pPr marL="971550" lvl="1" indent="-514350"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</a:p>
          <a:p>
            <a:pPr marL="1253854" lvl="2" indent="-514350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 relationships between classes</a:t>
            </a:r>
          </a:p>
          <a:p>
            <a:pPr marL="1252728" lvl="2" indent="-512064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a weaker form of aggregation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 Identification</a:t>
            </a:r>
          </a:p>
        </p:txBody>
      </p:sp>
      <p:sp>
        <p:nvSpPr>
          <p:cNvPr id="337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Textual analysis of use-case information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Nouns suggest classes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Verbs suggest operations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Creates a rough first cut to provide an object list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Brainstorming—people offering ideas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list of classes (objects) is developed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Attributes, operations and relationships to other classes can be assigned in a second round</a:t>
            </a:r>
          </a:p>
        </p:txBody>
      </p:sp>
    </p:spTree>
    <p:extLst>
      <p:ext uri="{BB962C8B-B14F-4D97-AF65-F5344CB8AC3E}">
        <p14:creationId xmlns:p14="http://schemas.microsoft.com/office/powerpoint/2010/main" val="181987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(cont.)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Object Lists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things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Interactions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 groupings of collaborating classes that provide solutions to common problems (are reusable)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patterns provide a starting point for work in similar domains</a:t>
            </a:r>
          </a:p>
        </p:txBody>
      </p:sp>
    </p:spTree>
    <p:extLst>
      <p:ext uri="{BB962C8B-B14F-4D97-AF65-F5344CB8AC3E}">
        <p14:creationId xmlns:p14="http://schemas.microsoft.com/office/powerpoint/2010/main" val="365027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3436</TotalTime>
  <Words>1086</Words>
  <Application>Microsoft Macintosh PowerPoint</Application>
  <PresentationFormat>On-screen Show (4:3)</PresentationFormat>
  <Paragraphs>163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Theme1</vt:lpstr>
      <vt:lpstr>Chapter 5: Structural Modeling</vt:lpstr>
      <vt:lpstr>Objectives</vt:lpstr>
      <vt:lpstr>Introduction</vt:lpstr>
      <vt:lpstr>Structural Models</vt:lpstr>
      <vt:lpstr>Structural Models</vt:lpstr>
      <vt:lpstr>Classes, Attributes, &amp; Operations</vt:lpstr>
      <vt:lpstr>Relationships</vt:lpstr>
      <vt:lpstr>Object Identification</vt:lpstr>
      <vt:lpstr>Object Identification (cont.)</vt:lpstr>
      <vt:lpstr>CRC Cards</vt:lpstr>
      <vt:lpstr>Front-Side of a CRC Card</vt:lpstr>
      <vt:lpstr>Back-Side of a CRC Card</vt:lpstr>
      <vt:lpstr>CRC Cards &amp; Role-Playing</vt:lpstr>
      <vt:lpstr>Class Diagrams</vt:lpstr>
      <vt:lpstr>Attributes</vt:lpstr>
      <vt:lpstr>Operations</vt:lpstr>
      <vt:lpstr>Relationships</vt:lpstr>
      <vt:lpstr>Multiplicities</vt:lpstr>
      <vt:lpstr>Association Classes</vt:lpstr>
      <vt:lpstr>Generalization &amp; Aggregation Associations</vt:lpstr>
      <vt:lpstr>Sample Class Diagram</vt:lpstr>
      <vt:lpstr>Simplifying Class Diagrams</vt:lpstr>
      <vt:lpstr>Object Diagrams</vt:lpstr>
    </vt:vector>
  </TitlesOfParts>
  <Company>USMA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Project Selection &amp; Management</dc:title>
  <dc:creator>Fernando Maymí</dc:creator>
  <cp:lastModifiedBy>Brent Haddad</cp:lastModifiedBy>
  <cp:revision>70</cp:revision>
  <dcterms:created xsi:type="dcterms:W3CDTF">2015-01-22T13:37:01Z</dcterms:created>
  <dcterms:modified xsi:type="dcterms:W3CDTF">2017-02-08T04:44:53Z</dcterms:modified>
</cp:coreProperties>
</file>